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7"/>
  </p:notesMasterIdLst>
  <p:handoutMasterIdLst>
    <p:handoutMasterId r:id="rId8"/>
  </p:handout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300" y="5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D54EE1-71DD-4F2E-BE67-0819CB7F05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F1D61B-1686-45B6-A2C5-30D1B3E5E2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85EBC-F894-4DD9-9379-3EFBBBF8372E}" type="datetimeFigureOut">
              <a:rPr lang="en-US" smtClean="0"/>
              <a:t>4/9/2024</a:t>
            </a:fld>
            <a:endParaRPr lang="en-US"/>
          </a:p>
        </p:txBody>
      </p:sp>
      <p:sp>
        <p:nvSpPr>
          <p:cNvPr id="4" name="Footer Placeholder 3">
            <a:extLst>
              <a:ext uri="{FF2B5EF4-FFF2-40B4-BE49-F238E27FC236}">
                <a16:creationId xmlns:a16="http://schemas.microsoft.com/office/drawing/2014/main" id="{BEBF37FA-EF8E-485C-B9D0-E1B714593C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i="1" dirty="0"/>
              <a:t>92</a:t>
            </a:r>
            <a:r>
              <a:rPr lang="en-US" i="1" baseline="30000" dirty="0"/>
              <a:t>nd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September 27-October 1, 2023</a:t>
            </a:r>
            <a:endParaRPr lang="en-US" dirty="0"/>
          </a:p>
          <a:p>
            <a:endParaRPr lang="en-US" dirty="0"/>
          </a:p>
        </p:txBody>
      </p:sp>
      <p:sp>
        <p:nvSpPr>
          <p:cNvPr id="5" name="Slide Number Placeholder 4">
            <a:extLst>
              <a:ext uri="{FF2B5EF4-FFF2-40B4-BE49-F238E27FC236}">
                <a16:creationId xmlns:a16="http://schemas.microsoft.com/office/drawing/2014/main" id="{BF8C081E-D533-4EC9-A74D-6A17140DD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5BC152-BEB6-4E44-87E4-9C93B8915FFC}" type="slidenum">
              <a:rPr lang="en-US" smtClean="0"/>
              <a:t>‹#›</a:t>
            </a:fld>
            <a:endParaRPr lang="en-US"/>
          </a:p>
        </p:txBody>
      </p:sp>
    </p:spTree>
    <p:extLst>
      <p:ext uri="{BB962C8B-B14F-4D97-AF65-F5344CB8AC3E}">
        <p14:creationId xmlns:p14="http://schemas.microsoft.com/office/powerpoint/2010/main" val="1105906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1157B-13E7-44CF-BA5D-D5B3D1775340}"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i="1" dirty="0"/>
              <a:t>92</a:t>
            </a:r>
            <a:r>
              <a:rPr lang="en-US" i="1" baseline="30000" dirty="0"/>
              <a:t>nd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September 27-October 1, 2023</a:t>
            </a:r>
            <a:endParaRPr lang="en-US" dirty="0"/>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3B9F4-D3A0-4589-85E6-BB05EA374037}" type="slidenum">
              <a:rPr lang="en-US" smtClean="0"/>
              <a:t>‹#›</a:t>
            </a:fld>
            <a:endParaRPr lang="en-US"/>
          </a:p>
        </p:txBody>
      </p:sp>
    </p:spTree>
    <p:extLst>
      <p:ext uri="{BB962C8B-B14F-4D97-AF65-F5344CB8AC3E}">
        <p14:creationId xmlns:p14="http://schemas.microsoft.com/office/powerpoint/2010/main" val="11735355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6E5739-DD96-45FB-B609-3E3447A52FED}"/>
              </a:ext>
            </a:extLst>
          </p:cNvPr>
          <p:cNvSpPr>
            <a:spLocks noGrp="1"/>
          </p:cNvSpPr>
          <p:nvPr>
            <p:ph type="subTitle" idx="1" hasCustomPrompt="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t>&lt;TALK TITLE HERE&gt;</a:t>
            </a:r>
          </a:p>
          <a:p>
            <a:r>
              <a:rPr lang="en-US" b="1" dirty="0"/>
              <a:t>SPEAKER NAME, DEGREE</a:t>
            </a:r>
          </a:p>
          <a:p>
            <a:r>
              <a:rPr lang="en-US" b="1" dirty="0"/>
              <a:t>AFFILIATION HERE</a:t>
            </a:r>
            <a:endParaRPr lang="en-US" sz="2000" dirty="0"/>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C3126CF3-1D38-435F-9D88-D990E72BDE2D}"/>
              </a:ext>
            </a:extLst>
          </p:cNvPr>
          <p:cNvSpPr>
            <a:spLocks noGrp="1"/>
          </p:cNvSpPr>
          <p:nvPr>
            <p:ph type="ftr" sz="quarter" idx="10"/>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p:txBody>
      </p:sp>
      <p:pic>
        <p:nvPicPr>
          <p:cNvPr id="11" name="Picture 10" descr="A cityscape with a body of water and a body of water&#10;&#10;Description automatically generated">
            <a:extLst>
              <a:ext uri="{FF2B5EF4-FFF2-40B4-BE49-F238E27FC236}">
                <a16:creationId xmlns:a16="http://schemas.microsoft.com/office/drawing/2014/main" id="{D55ED58A-DB73-55C1-F39C-01955835A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600" y="120763"/>
            <a:ext cx="7493000" cy="4214812"/>
          </a:xfrm>
          <a:prstGeom prst="rect">
            <a:avLst/>
          </a:prstGeom>
        </p:spPr>
      </p:pic>
    </p:spTree>
    <p:extLst>
      <p:ext uri="{BB962C8B-B14F-4D97-AF65-F5344CB8AC3E}">
        <p14:creationId xmlns:p14="http://schemas.microsoft.com/office/powerpoint/2010/main" val="11770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266770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134570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a:prstGeom prst="rect">
            <a:avLst/>
          </a:prstGeom>
        </p:spPr>
        <p:txBody>
          <a:bodyPr/>
          <a:lstStyle/>
          <a:p>
            <a:fld id="{05B57023-D8DA-4277-AE66-D2E6F0976285}" type="datetime1">
              <a:rPr lang="en-US" smtClean="0"/>
              <a:t>4/9/2024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i="1" dirty="0"/>
              <a:t>93</a:t>
            </a:r>
            <a:r>
              <a:rPr lang="en-US" i="1" baseline="30000" dirty="0"/>
              <a:t>rd</a:t>
            </a:r>
            <a:r>
              <a:rPr lang="en-US" i="1" dirty="0"/>
              <a:t> 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30-November 3, 2024</a:t>
            </a:r>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962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505324"/>
            <a:ext cx="11134956" cy="1633387"/>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b="1" dirty="0"/>
              <a:t>&lt;TALK TITLE HERE&gt;</a:t>
            </a:r>
          </a:p>
          <a:p>
            <a:r>
              <a:rPr lang="en-US" b="1" dirty="0"/>
              <a:t>SPEAKER NAME, DEGREE</a:t>
            </a:r>
          </a:p>
          <a:p>
            <a:r>
              <a:rPr lang="en-US" b="1" dirty="0"/>
              <a:t>AFFILIATION HERE</a:t>
            </a:r>
            <a:endParaRPr lang="en-US" sz="1800"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i="1" dirty="0"/>
              <a:t>93</a:t>
            </a:r>
            <a:r>
              <a:rPr lang="en-US" i="1" baseline="30000" dirty="0"/>
              <a:t>rd</a:t>
            </a:r>
            <a:r>
              <a:rPr lang="en-US" i="1" dirty="0"/>
              <a:t> 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30-November 3, 2024</a:t>
            </a:r>
            <a:endParaRPr lang="en-US" dirty="0"/>
          </a:p>
        </p:txBody>
      </p:sp>
      <p:pic>
        <p:nvPicPr>
          <p:cNvPr id="4" name="Picture 3" descr="A cityscape with a body of water and a body of water&#10;&#10;Description automatically generated">
            <a:extLst>
              <a:ext uri="{FF2B5EF4-FFF2-40B4-BE49-F238E27FC236}">
                <a16:creationId xmlns:a16="http://schemas.microsoft.com/office/drawing/2014/main" id="{0EEA9BA7-093A-3713-6F6E-B3341A862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600" y="120763"/>
            <a:ext cx="7493000" cy="4214812"/>
          </a:xfrm>
          <a:prstGeom prst="rect">
            <a:avLst/>
          </a:prstGeom>
        </p:spPr>
      </p:pic>
    </p:spTree>
    <p:extLst>
      <p:ext uri="{BB962C8B-B14F-4D97-AF65-F5344CB8AC3E}">
        <p14:creationId xmlns:p14="http://schemas.microsoft.com/office/powerpoint/2010/main" val="326433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36236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318814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&lt;TALK TITLE HERE&gt;</a:t>
            </a:r>
          </a:p>
          <a:p>
            <a:r>
              <a:rPr lang="en-US" b="1"/>
              <a:t>SPEAKER NAME, DEGREE</a:t>
            </a:r>
          </a:p>
          <a:p>
            <a:r>
              <a:rPr lang="en-US" b="1"/>
              <a:t>AFFILIATION HERE</a:t>
            </a:r>
            <a:endParaRPr lang="en-US" sz="1400" dirty="0"/>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18785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428164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398094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71164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2905125" y="6311900"/>
            <a:ext cx="6753225"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pic>
        <p:nvPicPr>
          <p:cNvPr id="10" name="Picture 9" descr="Text&#10;&#10;Description automatically generated">
            <a:extLst>
              <a:ext uri="{FF2B5EF4-FFF2-40B4-BE49-F238E27FC236}">
                <a16:creationId xmlns:a16="http://schemas.microsoft.com/office/drawing/2014/main" id="{9896F02B-9808-4F53-8F74-04F3B7D424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05999" y="5972929"/>
            <a:ext cx="2085975" cy="677942"/>
          </a:xfrm>
          <a:prstGeom prst="rect">
            <a:avLst/>
          </a:prstGeom>
        </p:spPr>
      </p:pic>
    </p:spTree>
    <p:extLst>
      <p:ext uri="{BB962C8B-B14F-4D97-AF65-F5344CB8AC3E}">
        <p14:creationId xmlns:p14="http://schemas.microsoft.com/office/powerpoint/2010/main" val="372817132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accme.org/accreditation-rules/standards-for-integrity-independence-accredited-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D5AABA-0053-795A-3522-FCD03D49813F}"/>
              </a:ext>
            </a:extLst>
          </p:cNvPr>
          <p:cNvSpPr>
            <a:spLocks noGrp="1"/>
          </p:cNvSpPr>
          <p:nvPr>
            <p:ph type="subTitle" idx="1"/>
          </p:nvPr>
        </p:nvSpPr>
        <p:spPr/>
        <p:txBody>
          <a:bodyPr/>
          <a:lstStyle/>
          <a:p>
            <a:endParaRPr lang="en-US"/>
          </a:p>
        </p:txBody>
      </p:sp>
      <p:sp>
        <p:nvSpPr>
          <p:cNvPr id="3" name="Footer Placeholder 2">
            <a:extLst>
              <a:ext uri="{FF2B5EF4-FFF2-40B4-BE49-F238E27FC236}">
                <a16:creationId xmlns:a16="http://schemas.microsoft.com/office/drawing/2014/main" id="{6074CBFC-DFAA-F524-2D08-1E3319823B61}"/>
              </a:ext>
            </a:extLst>
          </p:cNvPr>
          <p:cNvSpPr>
            <a:spLocks noGrp="1"/>
          </p:cNvSpPr>
          <p:nvPr>
            <p:ph type="ftr" sz="quarter" idx="10"/>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p:txBody>
      </p:sp>
    </p:spTree>
    <p:extLst>
      <p:ext uri="{BB962C8B-B14F-4D97-AF65-F5344CB8AC3E}">
        <p14:creationId xmlns:p14="http://schemas.microsoft.com/office/powerpoint/2010/main" val="56586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D53F-E6FD-0BA6-4CD5-5A53D2220E10}"/>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6C659244-2BD6-D30C-9DE8-1BB9534562CC}"/>
              </a:ext>
            </a:extLst>
          </p:cNvPr>
          <p:cNvSpPr>
            <a:spLocks noGrp="1"/>
          </p:cNvSpPr>
          <p:nvPr>
            <p:ph idx="1"/>
          </p:nvPr>
        </p:nvSpPr>
        <p:spPr/>
        <p:txBody>
          <a:bodyPr>
            <a:normAutofit fontScale="92500"/>
          </a:bodyPr>
          <a:lstStyle/>
          <a:p>
            <a:r>
              <a:rPr lang="en-US" b="1" dirty="0"/>
              <a:t>Indicate nothing to disclose OR list any faculty disclosure information you have here. Please disclose all financial relationships that you have had in the past 24 months with ineligible companies. </a:t>
            </a:r>
          </a:p>
          <a:p>
            <a:endParaRPr lang="en-US" sz="1800" i="1" dirty="0">
              <a:effectLst/>
              <a:latin typeface="Arial" panose="020B0604020202020204" pitchFamily="34" charset="0"/>
              <a:ea typeface="Aptos" panose="020B0004020202020204" pitchFamily="34" charset="0"/>
              <a:cs typeface="Aptos" panose="020B0004020202020204" pitchFamily="34" charset="0"/>
            </a:endParaRPr>
          </a:p>
          <a:p>
            <a:r>
              <a:rPr lang="en-US" sz="1800" i="1" dirty="0">
                <a:effectLst/>
                <a:latin typeface="Arial" panose="020B0604020202020204" pitchFamily="34" charset="0"/>
                <a:ea typeface="Aptos" panose="020B0004020202020204" pitchFamily="34" charset="0"/>
                <a:cs typeface="Aptos" panose="020B0004020202020204" pitchFamily="34" charset="0"/>
              </a:rPr>
              <a:t>There is no minimum financial threshold; we ask that you disclose all financial relationships, regardless of amount, and regardless of the potential relevance of each relationship to the education. To learn more about the ACCME Standards for Integrity and Independence, </a:t>
            </a:r>
            <a:r>
              <a:rPr lang="en-US" sz="1800" i="1"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please visit this link</a:t>
            </a:r>
            <a:r>
              <a:rPr lang="en-US" sz="1800" i="1" dirty="0">
                <a:effectLst/>
                <a:latin typeface="Arial" panose="020B0604020202020204" pitchFamily="34" charset="0"/>
                <a:ea typeface="Aptos" panose="020B0004020202020204" pitchFamily="34" charset="0"/>
                <a:cs typeface="Aptos" panose="020B0004020202020204" pitchFamily="34" charset="0"/>
              </a:rPr>
              <a:t>.  As a reminder, when you prepare your presentation, </a:t>
            </a:r>
            <a:r>
              <a:rPr lang="en-US" sz="1800" b="1" i="1" dirty="0">
                <a:effectLst/>
                <a:latin typeface="Arial" panose="020B0604020202020204" pitchFamily="34" charset="0"/>
                <a:ea typeface="Aptos" panose="020B0004020202020204" pitchFamily="34" charset="0"/>
                <a:cs typeface="Aptos" panose="020B0004020202020204" pitchFamily="34" charset="0"/>
              </a:rPr>
              <a:t>please use generic drug names </a:t>
            </a:r>
            <a:r>
              <a:rPr lang="en-US" sz="1800" i="1" dirty="0">
                <a:effectLst/>
                <a:latin typeface="Arial" panose="020B0604020202020204" pitchFamily="34" charset="0"/>
                <a:ea typeface="Aptos" panose="020B0004020202020204" pitchFamily="34" charset="0"/>
                <a:cs typeface="Aptos" panose="020B0004020202020204" pitchFamily="34" charset="0"/>
              </a:rPr>
              <a:t>to contribute to impartiality and a balanced view of therapeutic options. In addition, if the material includes trade names, then trade names from several companies should be used where available. </a:t>
            </a:r>
            <a:endParaRPr lang="en-US" sz="1800" i="1" dirty="0">
              <a:effectLst/>
              <a:latin typeface="Aptos" panose="020B0004020202020204" pitchFamily="34" charset="0"/>
              <a:ea typeface="Aptos" panose="020B0004020202020204" pitchFamily="34" charset="0"/>
              <a:cs typeface="Aptos" panose="020B0004020202020204" pitchFamily="34" charset="0"/>
            </a:endParaRPr>
          </a:p>
          <a:p>
            <a:endParaRPr lang="en-US" sz="2000" dirty="0"/>
          </a:p>
          <a:p>
            <a:endParaRPr lang="en-US" dirty="0"/>
          </a:p>
        </p:txBody>
      </p:sp>
      <p:sp>
        <p:nvSpPr>
          <p:cNvPr id="4" name="Footer Placeholder 3">
            <a:extLst>
              <a:ext uri="{FF2B5EF4-FFF2-40B4-BE49-F238E27FC236}">
                <a16:creationId xmlns:a16="http://schemas.microsoft.com/office/drawing/2014/main" id="{7580B830-4FD6-5AB2-A17E-3BF7769C9C13}"/>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282816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1545-F1E8-60BC-950D-1CCC2327148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741383A-FF24-B358-33AF-0343D6539BA1}"/>
              </a:ext>
            </a:extLst>
          </p:cNvPr>
          <p:cNvSpPr>
            <a:spLocks noGrp="1"/>
          </p:cNvSpPr>
          <p:nvPr>
            <p:ph idx="1"/>
          </p:nvPr>
        </p:nvSpPr>
        <p:spPr/>
        <p:txBody>
          <a:bodyPr/>
          <a:lstStyle/>
          <a:p>
            <a:r>
              <a:rPr lang="en-US" b="1" dirty="0"/>
              <a:t>List 1-3 learning objectives briefly describing what participants will learn or be able to do upon conclusion of your talk here</a:t>
            </a:r>
            <a:endParaRPr lang="en-US" sz="2000" dirty="0"/>
          </a:p>
          <a:p>
            <a:endParaRPr lang="en-US" dirty="0"/>
          </a:p>
        </p:txBody>
      </p:sp>
      <p:sp>
        <p:nvSpPr>
          <p:cNvPr id="4" name="Footer Placeholder 3">
            <a:extLst>
              <a:ext uri="{FF2B5EF4-FFF2-40B4-BE49-F238E27FC236}">
                <a16:creationId xmlns:a16="http://schemas.microsoft.com/office/drawing/2014/main" id="{D5978380-06F4-D843-93D8-05C0439E816A}"/>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336837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780D-5F7C-6417-7FCB-64A6B27CDF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9C4390-822C-26E0-1032-5BE8B6D3A89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FA53F57-E83E-B6CA-693A-676F1833FE90}"/>
              </a:ext>
            </a:extLst>
          </p:cNvPr>
          <p:cNvSpPr>
            <a:spLocks noGrp="1"/>
          </p:cNvSpPr>
          <p:nvPr>
            <p:ph type="ftr" sz="quarter" idx="11"/>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359387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074CBFC-DFAA-F524-2D08-1E3319823B61}"/>
              </a:ext>
            </a:extLst>
          </p:cNvPr>
          <p:cNvSpPr>
            <a:spLocks noGrp="1"/>
          </p:cNvSpPr>
          <p:nvPr>
            <p:ph type="ftr" sz="quarter" idx="10"/>
          </p:nvPr>
        </p:nvSpPr>
        <p:spPr/>
        <p:txBody>
          <a:bodyPr/>
          <a:lstStyle/>
          <a:p>
            <a:r>
              <a:rPr lang="en-US" i="1" dirty="0"/>
              <a:t>93</a:t>
            </a:r>
            <a:r>
              <a:rPr lang="en-US" i="1" baseline="30000" dirty="0"/>
              <a:t>rd</a:t>
            </a:r>
            <a:r>
              <a:rPr lang="en-US" i="1" dirty="0"/>
              <a:t> </a:t>
            </a:r>
            <a:r>
              <a:rPr lang="en-US" i="1" baseline="30000" dirty="0"/>
              <a:t> </a:t>
            </a:r>
            <a:r>
              <a:rPr lang="en-US" i="1" dirty="0"/>
              <a:t>Annual Meeting of the American Thyroid Association</a:t>
            </a:r>
            <a:r>
              <a:rPr lang="en-US" i="1" baseline="30000" dirty="0">
                <a:latin typeface="Times New Roman" panose="02020603050405020304" pitchFamily="18" charset="0"/>
                <a:cs typeface="Times New Roman" panose="02020603050405020304" pitchFamily="18" charset="0"/>
              </a:rPr>
              <a:t>®</a:t>
            </a:r>
            <a:r>
              <a:rPr lang="en-US" i="1" dirty="0"/>
              <a:t>, October 30 – November 3, 2024</a:t>
            </a:r>
            <a:endParaRPr lang="en-US" dirty="0"/>
          </a:p>
          <a:p>
            <a:endParaRPr lang="en-US" dirty="0"/>
          </a:p>
        </p:txBody>
      </p:sp>
    </p:spTree>
    <p:extLst>
      <p:ext uri="{BB962C8B-B14F-4D97-AF65-F5344CB8AC3E}">
        <p14:creationId xmlns:p14="http://schemas.microsoft.com/office/powerpoint/2010/main" val="1709207826"/>
      </p:ext>
    </p:extLst>
  </p:cSld>
  <p:clrMapOvr>
    <a:masterClrMapping/>
  </p:clrMapOvr>
</p:sld>
</file>

<file path=ppt/theme/theme1.xml><?xml version="1.0" encoding="utf-8"?>
<a:theme xmlns:a="http://schemas.openxmlformats.org/drawingml/2006/main" name="AccentBoxVTI">
  <a:themeElements>
    <a:clrScheme name="Custom 1">
      <a:dk1>
        <a:srgbClr val="000000"/>
      </a:dk1>
      <a:lt1>
        <a:sysClr val="window" lastClr="FFFFFF"/>
      </a:lt1>
      <a:dk2>
        <a:srgbClr val="262626"/>
      </a:dk2>
      <a:lt2>
        <a:srgbClr val="FFFFFF"/>
      </a:lt2>
      <a:accent1>
        <a:srgbClr val="092869"/>
      </a:accent1>
      <a:accent2>
        <a:srgbClr val="0E768C"/>
      </a:accent2>
      <a:accent3>
        <a:srgbClr val="FBAF1C"/>
      </a:accent3>
      <a:accent4>
        <a:srgbClr val="BB141A"/>
      </a:accent4>
      <a:accent5>
        <a:srgbClr val="00A892"/>
      </a:accent5>
      <a:accent6>
        <a:srgbClr val="00A892"/>
      </a:accent6>
      <a:hlink>
        <a:srgbClr val="BB141A"/>
      </a:hlink>
      <a:folHlink>
        <a:srgbClr val="09286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235</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Avenir Next LT Pro</vt:lpstr>
      <vt:lpstr>Calibri</vt:lpstr>
      <vt:lpstr>Times New Roman</vt:lpstr>
      <vt:lpstr>AccentBoxVTI</vt:lpstr>
      <vt:lpstr>PowerPoint Presentation</vt:lpstr>
      <vt:lpstr>Disclosures</vt:lpstr>
      <vt:lpstr>Learning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Perl</dc:creator>
  <cp:lastModifiedBy>Amanda Perl</cp:lastModifiedBy>
  <cp:revision>8</cp:revision>
  <dcterms:created xsi:type="dcterms:W3CDTF">2021-08-20T11:51:47Z</dcterms:created>
  <dcterms:modified xsi:type="dcterms:W3CDTF">2024-04-09T20:09:55Z</dcterms:modified>
</cp:coreProperties>
</file>